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33"/>
  </p:handoutMasterIdLst>
  <p:sldIdLst>
    <p:sldId id="1376" r:id="rId3"/>
    <p:sldId id="1356" r:id="rId4"/>
    <p:sldId id="1445" r:id="rId6"/>
    <p:sldId id="1446" r:id="rId7"/>
    <p:sldId id="1447" r:id="rId8"/>
    <p:sldId id="1448" r:id="rId9"/>
    <p:sldId id="1449" r:id="rId10"/>
    <p:sldId id="1450" r:id="rId11"/>
    <p:sldId id="1451" r:id="rId12"/>
    <p:sldId id="1452" r:id="rId13"/>
    <p:sldId id="1453" r:id="rId14"/>
    <p:sldId id="1454" r:id="rId15"/>
    <p:sldId id="1455" r:id="rId16"/>
    <p:sldId id="1456" r:id="rId17"/>
    <p:sldId id="1458" r:id="rId18"/>
    <p:sldId id="1457" r:id="rId19"/>
    <p:sldId id="1459" r:id="rId20"/>
    <p:sldId id="1460" r:id="rId21"/>
    <p:sldId id="1461" r:id="rId22"/>
    <p:sldId id="1463" r:id="rId23"/>
    <p:sldId id="1464" r:id="rId24"/>
    <p:sldId id="1465" r:id="rId25"/>
    <p:sldId id="1466" r:id="rId26"/>
    <p:sldId id="1467" r:id="rId27"/>
    <p:sldId id="1468" r:id="rId28"/>
    <p:sldId id="1469" r:id="rId29"/>
    <p:sldId id="1471" r:id="rId30"/>
    <p:sldId id="1470" r:id="rId31"/>
    <p:sldId id="1245" r:id="rId32"/>
  </p:sldIdLst>
  <p:sldSz cx="12192000" cy="6858000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luokun" initials="贺罗坤" lastIdx="5" clrIdx="0"/>
  <p:cmAuthor id="2" name="GS_00059" initials="G" lastIdx="2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00FFFF"/>
    <a:srgbClr val="6699FF"/>
    <a:srgbClr val="F45F3C"/>
    <a:srgbClr val="6449D9"/>
    <a:srgbClr val="0099FF"/>
    <a:srgbClr val="00B050"/>
    <a:srgbClr val="0D15AF"/>
    <a:srgbClr val="0000C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86605" autoAdjust="0"/>
  </p:normalViewPr>
  <p:slideViewPr>
    <p:cSldViewPr showGuides="1">
      <p:cViewPr varScale="1">
        <p:scale>
          <a:sx n="114" d="100"/>
          <a:sy n="114" d="100"/>
        </p:scale>
        <p:origin x="474" y="84"/>
      </p:cViewPr>
      <p:guideLst>
        <p:guide orient="horz" pos="3611"/>
        <p:guide pos="3736"/>
      </p:guideLst>
    </p:cSldViewPr>
  </p:slideViewPr>
  <p:outlineViewPr>
    <p:cViewPr>
      <p:scale>
        <a:sx n="33" d="100"/>
        <a:sy n="33" d="100"/>
      </p:scale>
      <p:origin x="106" y="10795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2688" y="-64"/>
      </p:cViewPr>
      <p:guideLst>
        <p:guide orient="horz" pos="3242"/>
        <p:guide pos="208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5438A-A001-4002-96F4-1166B6F28AE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0AB32-EF1B-484A-8DD7-CC845D4C023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5D274-7E00-460F-9E0E-0BC16AAECDA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9C67E-391E-45E0-AA72-9E9C912A8E8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客户端首先对kubi a. example.com 执行DNS 查找， DNS 服务器（或本地操作系统）返回了Ingress 控制器的IP 。客户端然后向Ingress 控制器发送HTTP 请求，并在Host 头中指定kubia . example.com 。控制器从该头部确定客户端尝试访问哪个服务，通过与该服务关联的E ndpo int 对象查看pod IP ， 并将客户端的请求转发给其中一个pod 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如你所见， Ingress 控制器不会将请求转发给该服务，只用它来选择一个pod 。大多数（即使不是全部）控制器都是这样工作的。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9C67E-391E-45E0-AA72-9E9C912A8E8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工作\2016\vi\矢量智能对象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3" y="254000"/>
            <a:ext cx="1681162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D:\工作\2016\vi\图层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66688"/>
            <a:ext cx="649288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4095750" y="3562350"/>
            <a:ext cx="7048500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E:\未标题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813" y="-85725"/>
            <a:ext cx="5453063" cy="69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809987" y="1847852"/>
            <a:ext cx="7429552" cy="1800238"/>
          </a:xfrm>
        </p:spPr>
        <p:txBody>
          <a:bodyPr>
            <a:noAutofit/>
          </a:bodyPr>
          <a:lstStyle>
            <a:lvl1pPr algn="r">
              <a:defRPr sz="6600" b="0">
                <a:solidFill>
                  <a:srgbClr val="0072B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809987" y="3733814"/>
            <a:ext cx="7429552" cy="1752600"/>
          </a:xfrm>
        </p:spPr>
        <p:txBody>
          <a:bodyPr/>
          <a:lstStyle>
            <a:lvl1pPr marL="0" indent="0" algn="r">
              <a:buNone/>
              <a:defRPr sz="3200">
                <a:solidFill>
                  <a:srgbClr val="0072B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583832" y="6669360"/>
            <a:ext cx="2743200" cy="185946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B93F4AD-E41D-4898-98F6-951F1BB77F10}" type="slidenum">
              <a:rPr lang="zh-CN" altLang="zh-CN" smtClean="0"/>
            </a:fld>
            <a:endParaRPr lang="zh-CN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686550"/>
            <a:ext cx="12192000" cy="171450"/>
          </a:xfrm>
          <a:prstGeom prst="rect">
            <a:avLst/>
          </a:prstGeom>
          <a:solidFill>
            <a:srgbClr val="00A2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prstClr val="white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166813" y="920750"/>
            <a:ext cx="10477500" cy="1588"/>
          </a:xfrm>
          <a:prstGeom prst="line">
            <a:avLst/>
          </a:prstGeom>
          <a:ln w="127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3" descr="D:\工作\2016\vi\图层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04813"/>
            <a:ext cx="6492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1142967" y="346647"/>
            <a:ext cx="10501346" cy="56207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0" y="6669360"/>
            <a:ext cx="12191999" cy="188640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6A5C077-CD5E-4BED-A3AA-82686853085F}" type="slidenum">
              <a:rPr lang="en-US" altLang="zh-CN" smtClean="0">
                <a:latin typeface="微软雅黑" panose="020B0503020204020204" charset="-122"/>
              </a:rPr>
            </a:fld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E9B5A5-62B1-4077-AD2E-861F183643E2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01575-F1AC-4EA8-9D9F-A799D5D900F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11824" y="6658027"/>
            <a:ext cx="2743200" cy="2273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1112837"/>
            <a:ext cx="3786252" cy="489183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3" name="矩形 24"/>
          <p:cNvSpPr>
            <a:spLocks noChangeArrowheads="1"/>
          </p:cNvSpPr>
          <p:nvPr/>
        </p:nvSpPr>
        <p:spPr bwMode="auto">
          <a:xfrm>
            <a:off x="387985" y="945515"/>
            <a:ext cx="5346700" cy="484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K8S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IN ACTION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——5</a:t>
            </a:r>
            <a:endParaRPr lang="en-US" altLang="zh-CN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服务：让客户端发现</a:t>
            </a:r>
            <a:r>
              <a:rPr lang="en-US" altLang="zh-CN" sz="4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r>
              <a:rPr lang="zh-CN" altLang="en-US" sz="40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并与之通信</a:t>
            </a:r>
            <a:endParaRPr lang="zh-CN" altLang="en-US" sz="24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7F7F7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endParaRPr lang="zh-CN" altLang="en-US" sz="2400" dirty="0">
              <a:solidFill>
                <a:srgbClr val="7F7F7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月</a:t>
            </a:r>
            <a:endParaRPr lang="en-US" altLang="zh-CN" sz="24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15" name="直接连接符 26"/>
          <p:cNvCxnSpPr>
            <a:cxnSpLocks noChangeShapeType="1"/>
          </p:cNvCxnSpPr>
          <p:nvPr/>
        </p:nvCxnSpPr>
        <p:spPr bwMode="auto">
          <a:xfrm>
            <a:off x="0" y="685800"/>
            <a:ext cx="12192000" cy="0"/>
          </a:xfrm>
          <a:prstGeom prst="line">
            <a:avLst/>
          </a:prstGeom>
          <a:noFill/>
          <a:ln w="6350" cmpd="sng">
            <a:solidFill>
              <a:srgbClr val="BFBFBF">
                <a:alpha val="5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95248"/>
            <a:ext cx="2486025" cy="59055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连接集群外部服务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endpoint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490" y="2081530"/>
            <a:ext cx="7095490" cy="2694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连接集群外部服务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——pod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访问外部服务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1819910"/>
            <a:ext cx="8380730" cy="3218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连接集群外部服务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通过其完全限定域名(FQDN)访问外部服务</a:t>
            </a:r>
            <a:endParaRPr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6235" y="2054860"/>
            <a:ext cx="8047355" cy="2438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14500" y="4707890"/>
            <a:ext cx="926909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1. </a:t>
            </a:r>
            <a:r>
              <a:rPr lang="zh-CN" altLang="en-US"/>
              <a:t>需要</a:t>
            </a:r>
            <a:r>
              <a:rPr lang="en-US" altLang="zh-CN"/>
              <a:t>DNS</a:t>
            </a:r>
            <a:r>
              <a:rPr lang="zh-CN" altLang="en-US"/>
              <a:t>支持</a:t>
            </a:r>
            <a:endParaRPr lang="zh-CN" altLang="en-US"/>
          </a:p>
          <a:p>
            <a:pPr algn="l"/>
            <a:r>
              <a:rPr lang="en-US" altLang="zh-CN"/>
              <a:t>2. 服务创建完成后，pod通过external-service.default.SVC.cluster.local域名连接到外部服务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三种方式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11555" y="1877695"/>
            <a:ext cx="9708515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Wingdings" panose="05000000000000000000" charset="0"/>
              <a:buChar char="u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NodePort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：在集群每个节点都开一个端口，应对集群内的一个服务，外部通过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NodeIP:NodePort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访问服务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LoadBalance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：由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Kubernetes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运行的云基础设施提供的专用负载均衡器（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Load Balancer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）将流量重定向到所有节点的节点端口，通过负载均衡器的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连接服务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 algn="l">
              <a:buFont typeface="Wingdings" panose="05000000000000000000" charset="0"/>
              <a:buChar char="u"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Ingress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服务：通过一个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地址公开多个服务，运行在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HTTP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——NodePort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5435" y="1214755"/>
            <a:ext cx="6752590" cy="33426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5521960"/>
            <a:ext cx="8304530" cy="102870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3477895" y="4979035"/>
            <a:ext cx="1934845" cy="720090"/>
          </a:xfrm>
          <a:prstGeom prst="wedgeRoundRectCallout">
            <a:avLst>
              <a:gd name="adj1" fmla="val 28765"/>
              <a:gd name="adj2" fmla="val 719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通过所有</a:t>
            </a:r>
            <a:r>
              <a:rPr lang="en-US" altLang="zh-CN"/>
              <a:t>nodeip</a:t>
            </a:r>
            <a:r>
              <a:rPr lang="zh-CN" altLang="en-US"/>
              <a:t>均可访问</a:t>
            </a:r>
            <a:endParaRPr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5853430" y="4979035"/>
            <a:ext cx="2487295" cy="720090"/>
          </a:xfrm>
          <a:prstGeom prst="wedgeRoundRectCallout">
            <a:avLst>
              <a:gd name="adj1" fmla="val -20870"/>
              <a:gd name="adj2" fmla="val 813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集群</a:t>
            </a:r>
            <a:r>
              <a:rPr lang="en-US" altLang="zh-CN"/>
              <a:t>IP</a:t>
            </a:r>
            <a:r>
              <a:rPr lang="zh-CN" altLang="en-US"/>
              <a:t>端口</a:t>
            </a:r>
            <a:r>
              <a:rPr lang="en-US" altLang="zh-CN"/>
              <a:t>:</a:t>
            </a:r>
            <a:r>
              <a:rPr lang="zh-CN" altLang="en-US"/>
              <a:t>节点</a:t>
            </a:r>
            <a:r>
              <a:rPr lang="en-US" altLang="zh-CN"/>
              <a:t>IP</a:t>
            </a:r>
            <a:r>
              <a:rPr lang="zh-CN" altLang="en-US"/>
              <a:t>端口</a:t>
            </a:r>
            <a:r>
              <a:rPr lang="en-US" altLang="zh-CN"/>
              <a:t>/</a:t>
            </a:r>
            <a:r>
              <a:rPr lang="zh-CN" altLang="en-US"/>
              <a:t>访问协议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5323205"/>
            <a:ext cx="3390265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——NodePort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9490" y="1196340"/>
            <a:ext cx="6851015" cy="5185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LoadBalance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1435735"/>
            <a:ext cx="6733540" cy="3037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14970" y="2371090"/>
            <a:ext cx="264604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如果没有指定特定的节点端口， Kube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rn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etes将会选择一个端口。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5118735"/>
            <a:ext cx="9237980" cy="904875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4614545" y="4435475"/>
            <a:ext cx="3757295" cy="683260"/>
          </a:xfrm>
          <a:prstGeom prst="wedgeRoundRectCallout">
            <a:avLst>
              <a:gd name="adj1" fmla="val -5169"/>
              <a:gd name="adj2" fmla="val 107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该</a:t>
            </a:r>
            <a:r>
              <a:rPr lang="en-US" altLang="zh-CN"/>
              <a:t>IP</a:t>
            </a:r>
            <a:r>
              <a:rPr lang="zh-CN" altLang="en-US"/>
              <a:t>由云基础设施自动创建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LoadBalance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4255" y="976630"/>
            <a:ext cx="6359525" cy="5322570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5332730" y="1276985"/>
            <a:ext cx="3757295" cy="683260"/>
          </a:xfrm>
          <a:prstGeom prst="wedgeRoundRectCallout">
            <a:avLst>
              <a:gd name="adj1" fmla="val -67322"/>
              <a:gd name="adj2" fmla="val 635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访问的端口不是</a:t>
            </a:r>
            <a:r>
              <a:rPr lang="en-US" altLang="zh-CN"/>
              <a:t>nodeport</a:t>
            </a:r>
            <a:r>
              <a:rPr lang="zh-CN" altLang="en-US"/>
              <a:t>端口</a:t>
            </a:r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72390" y="3526155"/>
            <a:ext cx="2524760" cy="1681480"/>
          </a:xfrm>
          <a:prstGeom prst="wedgeRoundRectCallout">
            <a:avLst>
              <a:gd name="adj1" fmla="val 73566"/>
              <a:gd name="adj2" fmla="val -8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若给节点的该端口开通防火墙，则可以使用</a:t>
            </a:r>
            <a:r>
              <a:rPr lang="en-US" altLang="zh-CN"/>
              <a:t>nodeIP:nodePort</a:t>
            </a:r>
            <a:r>
              <a:rPr lang="zh-CN" altLang="en-US"/>
              <a:t>方式访问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服务暴露给集群外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减少额外跳数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5055" y="1207770"/>
            <a:ext cx="8651875" cy="2030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algn="l">
              <a:buFont typeface="+mj-lt"/>
              <a:buAutoNum type="arabicPeriod"/>
            </a:pPr>
            <a:r>
              <a:rPr lang="zh-CN" altLang="en-US"/>
              <a:t>实际提供服务的</a:t>
            </a:r>
            <a:r>
              <a:rPr lang="en-US" altLang="zh-CN"/>
              <a:t>pod</a:t>
            </a:r>
            <a:r>
              <a:rPr lang="zh-CN" altLang="en-US"/>
              <a:t>不在访问的</a:t>
            </a:r>
            <a:r>
              <a:rPr lang="en-US" altLang="zh-CN"/>
              <a:t>node</a:t>
            </a:r>
            <a:r>
              <a:rPr lang="zh-CN" altLang="en-US"/>
              <a:t>上</a:t>
            </a:r>
            <a:endParaRPr lang="zh-CN" altLang="en-US"/>
          </a:p>
          <a:p>
            <a:pPr marL="342900" indent="-342900" algn="l">
              <a:buFont typeface="+mj-lt"/>
              <a:buAutoNum type="arabicPeriod"/>
            </a:pPr>
            <a:endParaRPr lang="zh-CN" altLang="en-US"/>
          </a:p>
          <a:p>
            <a:pPr marL="342900" indent="-342900" algn="l">
              <a:buFont typeface="+mj-lt"/>
              <a:buAutoNum type="arabicPeriod"/>
            </a:pPr>
            <a:r>
              <a:rPr lang="zh-CN" altLang="en-US"/>
              <a:t>在</a:t>
            </a:r>
            <a:r>
              <a:rPr lang="en-US" altLang="zh-CN"/>
              <a:t>service</a:t>
            </a:r>
            <a:r>
              <a:rPr lang="zh-CN" altLang="en-US"/>
              <a:t>模板中使用externalTrafficPo</a:t>
            </a:r>
            <a:r>
              <a:rPr lang="en-US" altLang="zh-CN"/>
              <a:t>licy:local</a:t>
            </a:r>
            <a:r>
              <a:rPr lang="zh-CN" altLang="en-US"/>
              <a:t>来将流量定向到本节点</a:t>
            </a:r>
            <a:r>
              <a:rPr lang="en-US" altLang="zh-CN"/>
              <a:t>pod</a:t>
            </a:r>
            <a:r>
              <a:rPr lang="zh-CN" altLang="en-US"/>
              <a:t>上</a:t>
            </a:r>
            <a:r>
              <a:rPr lang="en-US" altLang="zh-CN"/>
              <a:t>:</a:t>
            </a:r>
            <a:endParaRPr lang="en-US" altLang="zh-CN"/>
          </a:p>
          <a:p>
            <a:pPr marL="342900" indent="-342900" algn="l">
              <a:buFont typeface="+mj-lt"/>
              <a:buAutoNum type="arabicPeriod"/>
            </a:pPr>
            <a:endParaRPr lang="en-US" altLang="zh-CN"/>
          </a:p>
          <a:p>
            <a:pPr marL="800100" lvl="1" indent="-342900" algn="l">
              <a:buFont typeface="Wingdings" panose="05000000000000000000" charset="0"/>
              <a:buChar char="l"/>
            </a:pPr>
            <a:r>
              <a:rPr lang="zh-CN" altLang="en-US"/>
              <a:t>若本节点没有提供服务的</a:t>
            </a:r>
            <a:r>
              <a:rPr lang="en-US" altLang="zh-CN"/>
              <a:t>pod</a:t>
            </a:r>
            <a:r>
              <a:rPr lang="zh-CN" altLang="en-US"/>
              <a:t>则请求挂起</a:t>
            </a:r>
            <a:endParaRPr lang="zh-CN" altLang="en-US"/>
          </a:p>
          <a:p>
            <a:pPr marL="800100" lvl="1" indent="-342900" algn="l">
              <a:buFont typeface="Wingdings" panose="05000000000000000000" charset="0"/>
              <a:buChar char="l"/>
            </a:pPr>
            <a:r>
              <a:rPr lang="zh-CN" altLang="en-US"/>
              <a:t>若</a:t>
            </a:r>
            <a:r>
              <a:rPr lang="en-US" altLang="zh-CN"/>
              <a:t>pod</a:t>
            </a:r>
            <a:r>
              <a:rPr lang="zh-CN" altLang="en-US"/>
              <a:t>在节点中分布不均匀，则会造成每个</a:t>
            </a:r>
            <a:r>
              <a:rPr lang="en-US" altLang="zh-CN"/>
              <a:t>pod</a:t>
            </a:r>
            <a:r>
              <a:rPr lang="zh-CN" altLang="en-US"/>
              <a:t>负载不均</a:t>
            </a:r>
            <a:r>
              <a:rPr lang="en-US" altLang="zh-CN"/>
              <a:t> </a:t>
            </a:r>
            <a:endParaRPr lang="en-US" altLang="zh-CN"/>
          </a:p>
          <a:p>
            <a:pPr marL="800100" lvl="1" indent="-342900" algn="l">
              <a:buFont typeface="Wingdings" panose="05000000000000000000" charset="0"/>
              <a:buChar char="l"/>
            </a:pPr>
            <a:r>
              <a:rPr lang="zh-CN" altLang="en-US"/>
              <a:t>设置该参数后，外部访问</a:t>
            </a:r>
            <a:r>
              <a:rPr lang="en-US" altLang="zh-CN"/>
              <a:t>pod</a:t>
            </a:r>
            <a:r>
              <a:rPr lang="zh-CN" altLang="en-US"/>
              <a:t>将不对源</a:t>
            </a:r>
            <a:r>
              <a:rPr lang="en-US" altLang="zh-CN"/>
              <a:t>IP</a:t>
            </a:r>
            <a:r>
              <a:rPr lang="zh-CN" altLang="en-US"/>
              <a:t>做</a:t>
            </a:r>
            <a:r>
              <a:rPr lang="en-US" altLang="zh-CN"/>
              <a:t>SNAT</a:t>
            </a:r>
            <a:r>
              <a:rPr lang="zh-CN" altLang="en-US"/>
              <a:t>转换</a:t>
            </a:r>
            <a:r>
              <a:rPr lang="en-US" altLang="zh-CN"/>
              <a:t>	 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55" y="4140835"/>
            <a:ext cx="3914140" cy="1076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80" y="3238500"/>
            <a:ext cx="5738495" cy="2880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320" y="2860040"/>
            <a:ext cx="9380855" cy="30378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1740" y="1226820"/>
            <a:ext cx="9653905" cy="933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nodeport</a:t>
            </a:r>
            <a:r>
              <a:rPr lang="zh-CN" altLang="en-US"/>
              <a:t>、</a:t>
            </a:r>
            <a:r>
              <a:rPr lang="en-US" altLang="zh-CN"/>
              <a:t>loadbalance</a:t>
            </a:r>
            <a:r>
              <a:rPr lang="zh-CN" altLang="en-US"/>
              <a:t>方式需要端口、</a:t>
            </a:r>
            <a:r>
              <a:rPr lang="en-US" altLang="zh-CN"/>
              <a:t>IP</a:t>
            </a:r>
            <a:r>
              <a:rPr lang="zh-CN" altLang="en-US"/>
              <a:t>众多，</a:t>
            </a:r>
            <a:r>
              <a:rPr lang="en-US" altLang="zh-CN"/>
              <a:t>ingress</a:t>
            </a:r>
            <a:r>
              <a:rPr lang="zh-CN" altLang="en-US"/>
              <a:t>通过一个公共接口暴露多种服务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通过主机名和路径决定使用的服务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工作在第七层，可以提供</a:t>
            </a:r>
            <a:r>
              <a:rPr lang="en-US" altLang="zh-CN"/>
              <a:t>cookie</a:t>
            </a:r>
            <a:r>
              <a:rPr lang="zh-CN" altLang="en-US"/>
              <a:t>会话保持（使用域名访问）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865" y="1400810"/>
            <a:ext cx="5153660" cy="17564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p"/>
            </a:pPr>
            <a:r>
              <a:rPr lang="en-US" altLang="zh-CN"/>
              <a:t>pod</a:t>
            </a:r>
            <a:r>
              <a:rPr lang="zh-CN" altLang="en-US"/>
              <a:t>会水平伸缩                </a:t>
            </a:r>
            <a:r>
              <a:rPr lang="en-US" altLang="zh-CN"/>
              <a:t>——</a:t>
            </a:r>
            <a:r>
              <a:rPr lang="zh-CN" altLang="en-US"/>
              <a:t>副本数不固定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p"/>
            </a:pPr>
            <a:endParaRPr lang="zh-CN" altLang="en-US"/>
          </a:p>
          <a:p>
            <a:pPr indent="0" algn="l">
              <a:buFont typeface="Wingdings" panose="05000000000000000000" charset="0"/>
              <a:buNone/>
            </a:pPr>
            <a:r>
              <a:rPr lang="zh-CN" altLang="en-US"/>
              <a:t>                                                             </a:t>
            </a:r>
            <a:endParaRPr lang="zh-CN" altLang="en-US"/>
          </a:p>
          <a:p>
            <a:pPr marL="285750" indent="-285750" algn="l"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 algn="l">
              <a:buFont typeface="Wingdings" panose="05000000000000000000" charset="0"/>
              <a:buChar char="p"/>
            </a:pPr>
            <a:r>
              <a:rPr lang="en-US" altLang="zh-CN"/>
              <a:t>pod</a:t>
            </a:r>
            <a:r>
              <a:rPr lang="zh-CN" altLang="en-US"/>
              <a:t>会销毁、漂移、重建     </a:t>
            </a:r>
            <a:r>
              <a:rPr lang="en-US" altLang="zh-CN">
                <a:sym typeface="+mn-ea"/>
              </a:rPr>
              <a:t>——IP</a:t>
            </a:r>
            <a:r>
              <a:rPr lang="zh-CN" altLang="en-US">
                <a:sym typeface="+mn-ea"/>
              </a:rPr>
              <a:t>不固定</a:t>
            </a:r>
            <a:endParaRPr lang="zh-CN" altLang="en-US">
              <a:sym typeface="+mn-ea"/>
            </a:endParaRPr>
          </a:p>
          <a:p>
            <a:pPr marL="285750" indent="-285750">
              <a:buFont typeface="Wingdings" panose="05000000000000000000" charset="0"/>
              <a:buChar char="p"/>
            </a:pP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435090" y="1633855"/>
            <a:ext cx="1785620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zh-CN" altLang="en-US"/>
              <a:t>屏蔽</a:t>
            </a:r>
            <a:r>
              <a:rPr lang="en-US" altLang="zh-CN"/>
              <a:t>pod</a:t>
            </a:r>
            <a:r>
              <a:rPr lang="zh-CN" altLang="en-US"/>
              <a:t>数量、分布、</a:t>
            </a:r>
            <a:r>
              <a:rPr lang="en-US" altLang="zh-CN"/>
              <a:t>ip</a:t>
            </a:r>
            <a:r>
              <a:rPr lang="zh-CN" altLang="en-US"/>
              <a:t>，提供固定的访问方式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20505" y="1916430"/>
            <a:ext cx="178562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Wingdings" panose="05000000000000000000" charset="0"/>
              <a:buNone/>
            </a:pPr>
            <a:r>
              <a:rPr lang="en-US" altLang="zh-CN"/>
              <a:t>service</a:t>
            </a:r>
            <a:endParaRPr lang="en-US" altLang="zh-CN"/>
          </a:p>
        </p:txBody>
      </p:sp>
      <p:sp>
        <p:nvSpPr>
          <p:cNvPr id="9" name="右箭头 8"/>
          <p:cNvSpPr/>
          <p:nvPr/>
        </p:nvSpPr>
        <p:spPr>
          <a:xfrm>
            <a:off x="5807710" y="1847850"/>
            <a:ext cx="57594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8415655" y="1848485"/>
            <a:ext cx="575945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7896225" y="3213100"/>
            <a:ext cx="575945" cy="259270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328670" y="3360420"/>
            <a:ext cx="4567555" cy="6591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提供稳定的一种稳定的访问方式</a:t>
            </a:r>
            <a:endParaRPr lang="zh-CN" altLang="en-US"/>
          </a:p>
          <a:p>
            <a:r>
              <a:rPr lang="zh-CN" altLang="en-US"/>
              <a:t>（外部</a:t>
            </a:r>
            <a:r>
              <a:rPr lang="en-US" altLang="zh-CN"/>
              <a:t>-&gt;</a:t>
            </a:r>
            <a:r>
              <a:rPr lang="zh-CN" altLang="en-US"/>
              <a:t>内部，内部</a:t>
            </a:r>
            <a:r>
              <a:rPr lang="en-US" altLang="zh-CN"/>
              <a:t>-&gt;</a:t>
            </a:r>
            <a:r>
              <a:rPr lang="zh-CN" altLang="en-US"/>
              <a:t>内部</a:t>
            </a:r>
            <a:r>
              <a:rPr lang="en-US" altLang="zh-CN"/>
              <a:t>,</a:t>
            </a:r>
            <a:r>
              <a:rPr lang="zh-CN" altLang="en-US"/>
              <a:t>内部</a:t>
            </a:r>
            <a:r>
              <a:rPr lang="en-US" altLang="zh-CN"/>
              <a:t>-&gt;</a:t>
            </a:r>
            <a:r>
              <a:rPr lang="zh-CN" altLang="en-US"/>
              <a:t>外部）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28670" y="5096510"/>
            <a:ext cx="15544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提供负载均衡</a:t>
            </a:r>
            <a:endParaRPr lang="zh-CN" altLang="en-US"/>
          </a:p>
        </p:txBody>
      </p:sp>
      <p:sp>
        <p:nvSpPr>
          <p:cNvPr id="14" name="直角上箭头 13"/>
          <p:cNvSpPr/>
          <p:nvPr/>
        </p:nvSpPr>
        <p:spPr>
          <a:xfrm rot="16200000" flipH="1">
            <a:off x="8483600" y="3298190"/>
            <a:ext cx="1764665" cy="92075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1700" y="1327785"/>
            <a:ext cx="10505440" cy="44996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Ingress使用反向代理负载均衡器来实现对外暴露服务，比如Nginx、Apache、Haproxy等。通过这种方式对外提供服务，一般包含3个组件：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1. 反向代理负载均衡器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负责拦截外部请求，读取Ingress定义的路由规则配置，转发相应的请求到后端服务。通常为nginx、apache、traefik等。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2. Ingress Controller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监听apiserver，实时感知Ingress路由规则集合的变化，获取service、pod等信息，然后发送给反向代理负载均衡器，刷新其路由配置信息，这就是它的服务发现机制。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3. Ingress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定义路由规则集合。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——Ingress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资源创建（集群已有控制器）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27150" y="1322705"/>
            <a:ext cx="8403590" cy="4418965"/>
            <a:chOff x="2090" y="2083"/>
            <a:chExt cx="13234" cy="69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81" y="2083"/>
              <a:ext cx="12763" cy="117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0" y="3253"/>
              <a:ext cx="11174" cy="157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2" y="4828"/>
              <a:ext cx="12733" cy="42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——Ingress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资源创建（集群已有控制器）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1640205"/>
            <a:ext cx="6685915" cy="419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工作原理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181735"/>
            <a:ext cx="9895205" cy="44951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4. Ingress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TLS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7555" y="1548765"/>
            <a:ext cx="3475990" cy="3676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Ingress</a:t>
            </a:r>
            <a:r>
              <a:rPr lang="zh-CN" altLang="en-US"/>
              <a:t>使用</a:t>
            </a:r>
            <a:r>
              <a:rPr lang="en-US" altLang="zh-CN"/>
              <a:t>TLS</a:t>
            </a:r>
            <a:r>
              <a:rPr lang="zh-CN" altLang="en-US"/>
              <a:t>连接时：</a:t>
            </a:r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</a:rPr>
              <a:t>客户端和控制器的连接是加密的，而控制器和后端</a:t>
            </a:r>
            <a:r>
              <a:rPr lang="en-US" altLang="zh-CN">
                <a:latin typeface="+mn-ea"/>
              </a:rPr>
              <a:t>pod</a:t>
            </a:r>
            <a:r>
              <a:rPr lang="zh-CN" altLang="en-US">
                <a:latin typeface="+mn-ea"/>
              </a:rPr>
              <a:t>的连接不是</a:t>
            </a:r>
            <a:endParaRPr lang="zh-CN" altLang="en-US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latin typeface="+mn-ea"/>
              </a:rPr>
              <a:t>Ingress 控制器负责处理与TLS 相关的所有内容</a:t>
            </a:r>
            <a:endParaRPr lang="zh-CN" altLang="en-US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>
                <a:latin typeface="+mn-ea"/>
              </a:rPr>
              <a:t>需要创建自定义私钥和证书，然后使用私钥和证书创建tls类型的secret，并在创建ingress时指定该secret</a:t>
            </a:r>
            <a:endParaRPr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8515" y="1548765"/>
            <a:ext cx="7656830" cy="439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可用性判断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就绪探针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4375" y="908685"/>
            <a:ext cx="10567670" cy="285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用于</a:t>
            </a:r>
            <a:r>
              <a:rPr lang="en-US" altLang="zh-CN"/>
              <a:t>service</a:t>
            </a:r>
            <a:r>
              <a:rPr lang="zh-CN" altLang="en-US"/>
              <a:t>、</a:t>
            </a:r>
            <a:r>
              <a:rPr lang="en-US" altLang="zh-CN"/>
              <a:t>ingress</a:t>
            </a:r>
            <a:r>
              <a:rPr lang="zh-CN" altLang="en-US"/>
              <a:t>判断</a:t>
            </a:r>
            <a:r>
              <a:rPr lang="en-US" altLang="zh-CN"/>
              <a:t>pod</a:t>
            </a:r>
            <a:r>
              <a:rPr lang="zh-CN" altLang="en-US"/>
              <a:t>是否已经就绪并可提供服务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容器启动后，经过等待时间后第一次执行，然后根据设置时间周期性调用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分为三种类型：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zh-CN" altLang="en-US"/>
              <a:t>Exec探针：容器的状态由进程的退出状态代码确定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zh-CN" altLang="en-US"/>
              <a:t>HTTP GET探针：向容器发送HTTP GET 请求，通过响应的HTTP 状态代码判断容器是否准备好</a:t>
            </a:r>
            <a:endParaRPr lang="zh-CN" altLang="en-US"/>
          </a:p>
          <a:p>
            <a:pPr marL="742950" lvl="1" indent="-285750">
              <a:buFont typeface="Wingdings" panose="05000000000000000000" charset="0"/>
              <a:buChar char="l"/>
            </a:pPr>
            <a:r>
              <a:rPr lang="zh-CN" altLang="en-US"/>
              <a:t>TCP socket探针：打开一个TCP 连接到容器的指定端口。如果连接己建立，则认为容器己准备就绪</a:t>
            </a:r>
            <a:endParaRPr lang="zh-CN" altLang="en-US"/>
          </a:p>
          <a:p>
            <a:endParaRPr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830" y="3872865"/>
            <a:ext cx="7522845" cy="271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可用性判断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就绪探针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355" y="1262380"/>
            <a:ext cx="6257290" cy="4333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5.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可用性判断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服务中发现未就绪的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505" y="2800350"/>
            <a:ext cx="8428355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6. </a:t>
            </a:r>
            <a:r>
              <a:rPr 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Headless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服务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01700" y="1327785"/>
            <a:ext cx="10505440" cy="2579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Kube</a:t>
            </a:r>
            <a:r>
              <a:rPr lang="en-US" altLang="zh-CN"/>
              <a:t>rn</a:t>
            </a:r>
            <a:r>
              <a:rPr lang="zh-CN" altLang="en-US"/>
              <a:t>etes 允许客户通过DNS 查找发现pod IP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当执行服务的DNS 查找时，DNS 服务器会返回单个IP</a:t>
            </a:r>
            <a:r>
              <a:rPr lang="en-US" altLang="zh-CN"/>
              <a:t>——</a:t>
            </a:r>
            <a:r>
              <a:rPr lang="zh-CN" altLang="en-US"/>
              <a:t>服务的集群IP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u"/>
            </a:pPr>
            <a:r>
              <a:rPr lang="zh-CN" altLang="en-US"/>
              <a:t>若在创建服务时将clusterIP设置为</a:t>
            </a:r>
            <a:r>
              <a:rPr lang="en-US" altLang="zh-CN"/>
              <a:t>None</a:t>
            </a:r>
            <a:r>
              <a:rPr lang="zh-CN" altLang="en-US"/>
              <a:t>，则返回的是服务下已就绪</a:t>
            </a:r>
            <a:r>
              <a:rPr lang="en-US" altLang="zh-CN"/>
              <a:t>pod </a:t>
            </a:r>
            <a:r>
              <a:rPr lang="zh-CN" altLang="en-US"/>
              <a:t>的</a:t>
            </a:r>
            <a:r>
              <a:rPr lang="en-US" altLang="zh-CN"/>
              <a:t>IP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3907155"/>
            <a:ext cx="5560060" cy="2692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4606290"/>
            <a:ext cx="6171565" cy="1704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90" y="2251075"/>
            <a:ext cx="5152390" cy="1162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1" y="6237313"/>
            <a:ext cx="2618411" cy="467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副标题 2"/>
          <p:cNvSpPr txBox="1"/>
          <p:nvPr/>
        </p:nvSpPr>
        <p:spPr>
          <a:xfrm>
            <a:off x="8079808" y="5013176"/>
            <a:ext cx="555244" cy="23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主动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副标题 2"/>
          <p:cNvSpPr txBox="1"/>
          <p:nvPr/>
        </p:nvSpPr>
        <p:spPr>
          <a:xfrm>
            <a:off x="8551448" y="5013176"/>
            <a:ext cx="555244" cy="23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创新</a:t>
            </a:r>
            <a:endParaRPr lang="en-US" altLang="zh-CN" sz="1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副标题 2"/>
          <p:cNvSpPr txBox="1"/>
          <p:nvPr/>
        </p:nvSpPr>
        <p:spPr>
          <a:xfrm>
            <a:off x="9023089" y="5013176"/>
            <a:ext cx="555244" cy="230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sz="1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专注</a:t>
            </a:r>
            <a:endParaRPr sz="1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标题 3"/>
          <p:cNvSpPr txBox="1"/>
          <p:nvPr/>
        </p:nvSpPr>
        <p:spPr>
          <a:xfrm>
            <a:off x="3555913" y="2636912"/>
            <a:ext cx="5852455" cy="13155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dirty="0"/>
              <a:t>感谢！</a:t>
            </a:r>
            <a:endParaRPr lang="zh-CN" altLang="en-US" sz="6000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>
                <a:latin typeface="微软雅黑" panose="020B0503020204020204" charset="-122"/>
              </a:rPr>
            </a:fld>
            <a:endParaRPr 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ko-KR" sz="2000" b="1" strike="noStrike" cap="none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1455" y="1196340"/>
            <a:ext cx="7773035" cy="5045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ko-KR" sz="2000" b="1" strike="noStrike" cap="none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2512695"/>
            <a:ext cx="4206240" cy="1832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5" y="1443355"/>
            <a:ext cx="6476365" cy="39712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5" y="5178425"/>
            <a:ext cx="7238365" cy="1133475"/>
          </a:xfrm>
          <a:prstGeom prst="rect">
            <a:avLst/>
          </a:prstGeom>
        </p:spPr>
      </p:pic>
      <p:sp>
        <p:nvSpPr>
          <p:cNvPr id="10" name="椭圆形标注 9"/>
          <p:cNvSpPr/>
          <p:nvPr/>
        </p:nvSpPr>
        <p:spPr>
          <a:xfrm>
            <a:off x="2727960" y="4838700"/>
            <a:ext cx="2040255" cy="5759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服务</a:t>
            </a:r>
            <a:r>
              <a:rPr lang="en-US" altLang="zh-CN"/>
              <a:t>ip</a:t>
            </a:r>
            <a:r>
              <a:rPr lang="zh-CN" altLang="en-US"/>
              <a:t>，集群内部可用</a:t>
            </a:r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393700" y="4602480"/>
            <a:ext cx="2040255" cy="57594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域名访问（集群内部）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ko-KR" sz="2000" b="1" strike="noStrike" cap="none" dirty="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160" y="1279525"/>
            <a:ext cx="10257155" cy="5019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会话亲和性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3000" y="2731135"/>
            <a:ext cx="3600450" cy="1437640"/>
            <a:chOff x="1776" y="2069"/>
            <a:chExt cx="5670" cy="226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76" y="2069"/>
              <a:ext cx="5459" cy="2265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776" y="3359"/>
              <a:ext cx="5670" cy="454"/>
            </a:xfrm>
            <a:prstGeom prst="rect">
              <a:avLst/>
            </a:prstGeom>
            <a:noFill/>
            <a:ln w="19050">
              <a:solidFill>
                <a:srgbClr val="F45F3C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左大括号 6"/>
          <p:cNvSpPr/>
          <p:nvPr/>
        </p:nvSpPr>
        <p:spPr>
          <a:xfrm>
            <a:off x="4982845" y="2212975"/>
            <a:ext cx="864235" cy="30962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922645" y="2234565"/>
            <a:ext cx="280035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工作在四层（</a:t>
            </a:r>
            <a:r>
              <a:rPr lang="en-US" altLang="zh-CN"/>
              <a:t>TCP/UDP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920105" y="4503420"/>
            <a:ext cx="1554480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支持两种类型</a:t>
            </a:r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>
            <a:off x="7608570" y="4077335"/>
            <a:ext cx="360045" cy="12960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140700" y="4077335"/>
            <a:ext cx="351599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None</a:t>
            </a:r>
            <a:r>
              <a:rPr lang="zh-CN" altLang="en-US"/>
              <a:t>：默认，不配置会话亲和性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140700" y="4924425"/>
            <a:ext cx="2841625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ClientIP</a:t>
            </a:r>
            <a:r>
              <a:rPr lang="zh-CN" altLang="en-US"/>
              <a:t>：将同一个源</a:t>
            </a:r>
            <a:r>
              <a:rPr lang="en-US" altLang="zh-CN"/>
              <a:t>IP</a:t>
            </a:r>
            <a:r>
              <a:rPr lang="zh-CN" altLang="en-US"/>
              <a:t>的包打到同一个</a:t>
            </a:r>
            <a:r>
              <a:rPr lang="en-US" altLang="zh-CN"/>
              <a:t>pod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慎用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1.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集群内部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pod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的服务发现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" y="1796415"/>
            <a:ext cx="8218805" cy="23526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084580" y="1228090"/>
            <a:ext cx="7087235" cy="3848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1. </a:t>
            </a:r>
            <a:r>
              <a:rPr lang="zh-CN" altLang="en-US"/>
              <a:t>通过环境变量发现（服务早于客户端</a:t>
            </a:r>
            <a:r>
              <a:rPr lang="en-US" altLang="zh-CN"/>
              <a:t>pod</a:t>
            </a:r>
            <a:r>
              <a:rPr lang="zh-CN" altLang="en-US"/>
              <a:t>创建，同一命名空间下）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143000" y="4253230"/>
            <a:ext cx="8606790" cy="933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2. </a:t>
            </a:r>
            <a:r>
              <a:rPr lang="zh-CN" altLang="en-US"/>
              <a:t>通过</a:t>
            </a:r>
            <a:r>
              <a:rPr lang="en-US" altLang="zh-CN"/>
              <a:t>dns</a:t>
            </a:r>
            <a:r>
              <a:rPr lang="zh-CN" altLang="en-US"/>
              <a:t>发现（根据pod 中spec 的dnsPolicy 属性决定是否使用</a:t>
            </a:r>
            <a:r>
              <a:rPr lang="en-US" altLang="zh-CN"/>
              <a:t>dns</a:t>
            </a:r>
            <a:r>
              <a:rPr lang="zh-CN" altLang="en-US"/>
              <a:t>服务）</a:t>
            </a:r>
            <a:endParaRPr lang="zh-CN" altLang="en-US"/>
          </a:p>
          <a:p>
            <a:pPr algn="l"/>
            <a:r>
              <a:rPr lang="zh-CN" altLang="en-US"/>
              <a:t>    </a:t>
            </a:r>
            <a:endParaRPr lang="zh-CN" altLang="en-US"/>
          </a:p>
          <a:p>
            <a:pPr algn="l"/>
            <a:r>
              <a:rPr lang="zh-CN" altLang="en-US"/>
              <a:t>   域名访问格式：服务名</a:t>
            </a:r>
            <a:r>
              <a:rPr lang="en-US" altLang="zh-CN"/>
              <a:t>.</a:t>
            </a:r>
            <a:r>
              <a:rPr lang="zh-CN" altLang="en-US"/>
              <a:t>命名空间</a:t>
            </a:r>
            <a:r>
              <a:rPr lang="en-US" altLang="zh-CN">
                <a:solidFill>
                  <a:schemeClr val="accent1"/>
                </a:solidFill>
              </a:rPr>
              <a:t>.svc.cluster.local</a:t>
            </a:r>
            <a:r>
              <a:rPr lang="en-US" altLang="zh-CN"/>
              <a:t>:</a:t>
            </a:r>
            <a:r>
              <a:rPr lang="zh-CN" altLang="en-US"/>
              <a:t>端口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连接集群外部服务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——endpoint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3000" y="4921885"/>
            <a:ext cx="8606790" cy="367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t>Endpoint 资源就是暴露一个服务的IP 地址和端口的列表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626870"/>
            <a:ext cx="9485630" cy="2914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连接集群外部服务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创建没有选择器的服务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76A5C077-CD5E-4BED-A3AA-82686853085F}" type="slidenum">
              <a:rPr lang="en-US" altLang="zh-CN" smtClean="0"/>
            </a:fld>
            <a:endParaRPr lang="en-US" dirty="0"/>
          </a:p>
        </p:txBody>
      </p:sp>
      <p:sp>
        <p:nvSpPr>
          <p:cNvPr id="99" name="矩形 98" hidden="1"/>
          <p:cNvSpPr/>
          <p:nvPr/>
        </p:nvSpPr>
        <p:spPr>
          <a:xfrm>
            <a:off x="1341105" y="1032105"/>
            <a:ext cx="942518" cy="234015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0" name="矩形 99" hidden="1"/>
          <p:cNvSpPr/>
          <p:nvPr/>
        </p:nvSpPr>
        <p:spPr>
          <a:xfrm>
            <a:off x="8236370" y="1009635"/>
            <a:ext cx="3136083" cy="309511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2" name="矩形 101" hidden="1"/>
          <p:cNvSpPr/>
          <p:nvPr/>
        </p:nvSpPr>
        <p:spPr>
          <a:xfrm>
            <a:off x="9219253" y="4365104"/>
            <a:ext cx="2005578" cy="936104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3" name="矩形 102" hidden="1"/>
          <p:cNvSpPr/>
          <p:nvPr/>
        </p:nvSpPr>
        <p:spPr>
          <a:xfrm>
            <a:off x="10009521" y="5535131"/>
            <a:ext cx="1215310" cy="395987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4" name="矩形 103" hidden="1"/>
          <p:cNvSpPr/>
          <p:nvPr/>
        </p:nvSpPr>
        <p:spPr>
          <a:xfrm>
            <a:off x="767408" y="4634496"/>
            <a:ext cx="942518" cy="1603078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8" name="矩形 97" hidden="1"/>
          <p:cNvSpPr/>
          <p:nvPr/>
        </p:nvSpPr>
        <p:spPr>
          <a:xfrm>
            <a:off x="3196290" y="1034145"/>
            <a:ext cx="4678921" cy="2308212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865" y="2014855"/>
            <a:ext cx="9704705" cy="282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0" grpId="0" bldLvl="0" animBg="1"/>
      <p:bldP spid="102" grpId="0" bldLvl="0" animBg="1"/>
      <p:bldP spid="103" grpId="0" bldLvl="0" animBg="1"/>
      <p:bldP spid="104" grpId="0" bldLvl="0" animBg="1"/>
      <p:bldP spid="98" grpId="0" bldLvl="0" animBg="1"/>
    </p:bldLst>
  </p:timing>
</p:sld>
</file>

<file path=ppt/theme/theme1.xml><?xml version="1.0" encoding="utf-8"?>
<a:theme xmlns:a="http://schemas.openxmlformats.org/drawingml/2006/main" name="1_Office 主题​​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2428</Words>
  <Application>WPS 演示</Application>
  <PresentationFormat>宽屏</PresentationFormat>
  <Paragraphs>239</Paragraphs>
  <Slides>29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Wingdings</vt:lpstr>
      <vt:lpstr>华文细黑</vt:lpstr>
      <vt:lpstr>黑体</vt:lpstr>
      <vt:lpstr>Arial Unicode MS</vt:lpstr>
      <vt:lpstr>Verdana</vt:lpstr>
      <vt:lpstr>Calibri</vt:lpstr>
      <vt:lpstr>1_Office 主题​​</vt:lpstr>
      <vt:lpstr>PowerPoint 演示文稿</vt:lpstr>
      <vt:lpstr>1. 介绍</vt:lpstr>
      <vt:lpstr>1. 介绍</vt:lpstr>
      <vt:lpstr>1. 介绍</vt:lpstr>
      <vt:lpstr>1. 介绍</vt:lpstr>
      <vt:lpstr>1. 介绍 ——会话亲和性</vt:lpstr>
      <vt:lpstr>1. 介绍 ——集群内部pod的服务发现</vt:lpstr>
      <vt:lpstr>2. 连接集群外部服务 ——endpoint介绍</vt:lpstr>
      <vt:lpstr>2. 连接集群外部服务 ——创建没有选择器的服务</vt:lpstr>
      <vt:lpstr>2. 连接集群外部服务 ——创建endpoint资源</vt:lpstr>
      <vt:lpstr>2. 连接集群外部服务 ——pod访问外部服务</vt:lpstr>
      <vt:lpstr>2. 连接集群外部服务 ——通过其完全限定域名(FQDN)访问外部服务</vt:lpstr>
      <vt:lpstr>3. 服务暴露给集群外 ——三种方式</vt:lpstr>
      <vt:lpstr>3. 服务暴露给集群外 ——NodePort</vt:lpstr>
      <vt:lpstr>3. 服务暴露给集群外 ——NodePort</vt:lpstr>
      <vt:lpstr>3. 服务暴露给集群外 ——LoadBalance</vt:lpstr>
      <vt:lpstr>3. 服务暴露给集群外 ——LoadBalance</vt:lpstr>
      <vt:lpstr>3. 服务暴露给集群外 ——减少额外跳数</vt:lpstr>
      <vt:lpstr>4. Ingress ——介绍</vt:lpstr>
      <vt:lpstr>4. Ingress ——介绍</vt:lpstr>
      <vt:lpstr>4. Ingress ——Ingress资源创建（集群已有控制器）</vt:lpstr>
      <vt:lpstr>4. Ingress ——Ingress资源创建（集群已有控制器）</vt:lpstr>
      <vt:lpstr>4. Ingress ——工作原理</vt:lpstr>
      <vt:lpstr>4. Ingress ——配置TLS支持</vt:lpstr>
      <vt:lpstr>5. Pod可用性判断 ——就绪探针</vt:lpstr>
      <vt:lpstr>5. Pod可用性判断 ——就绪探针</vt:lpstr>
      <vt:lpstr>5. Pod可用性判断 ——服务中发现未就绪的pod</vt:lpstr>
      <vt:lpstr>6. Headless服务</vt:lpstr>
      <vt:lpstr>PowerPoint 演示文稿</vt:lpstr>
    </vt:vector>
  </TitlesOfParts>
  <Company>ryhx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关于数据防泄密二期项目的立项及费用请示</dc:title>
  <dc:creator>zhang jiachang</dc:creator>
  <cp:lastModifiedBy>Matrix</cp:lastModifiedBy>
  <cp:revision>3508</cp:revision>
  <cp:lastPrinted>2019-12-31T10:44:00Z</cp:lastPrinted>
  <dcterms:created xsi:type="dcterms:W3CDTF">2019-12-31T10:44:00Z</dcterms:created>
  <dcterms:modified xsi:type="dcterms:W3CDTF">2020-05-12T08:30:22Z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2052-10.8.0.6058</vt:lpwstr>
  </property>
</Properties>
</file>